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82" r:id="rId9"/>
    <p:sldId id="273" r:id="rId10"/>
    <p:sldId id="264" r:id="rId11"/>
    <p:sldId id="280" r:id="rId12"/>
    <p:sldId id="274" r:id="rId13"/>
    <p:sldId id="265" r:id="rId14"/>
    <p:sldId id="283" r:id="rId15"/>
    <p:sldId id="279" r:id="rId16"/>
    <p:sldId id="266" r:id="rId17"/>
    <p:sldId id="278" r:id="rId18"/>
    <p:sldId id="271" r:id="rId19"/>
    <p:sldId id="268" r:id="rId20"/>
    <p:sldId id="276" r:id="rId21"/>
    <p:sldId id="277" r:id="rId22"/>
    <p:sldId id="269" r:id="rId23"/>
    <p:sldId id="27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Uso_Conoscenza!$A$3</c:f>
              <c:strCache>
                <c:ptCount val="1"/>
                <c:pt idx="0">
                  <c:v>Robotica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Uso_Conoscenza!$B$3:$G$3</c:f>
              <c:numCache>
                <c:formatCode>0.00%</c:formatCode>
                <c:ptCount val="6"/>
                <c:pt idx="0">
                  <c:v>0.32075809047023046</c:v>
                </c:pt>
                <c:pt idx="1">
                  <c:v>4.0407652422671185E-2</c:v>
                </c:pt>
                <c:pt idx="2">
                  <c:v>0.52663929657517505</c:v>
                </c:pt>
                <c:pt idx="3">
                  <c:v>0.26586934317824973</c:v>
                </c:pt>
                <c:pt idx="4">
                  <c:v>0.29806496728560838</c:v>
                </c:pt>
                <c:pt idx="5">
                  <c:v>7.6819475607155005E-2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F-486B-8B4F-2047E22C56E4}"/>
            </c:ext>
          </c:extLst>
        </c:ser>
        <c:ser>
          <c:idx val="1"/>
          <c:order val="1"/>
          <c:tx>
            <c:strRef>
              <c:f>Uso_Conoscenza!$A$4</c:f>
              <c:strCache>
                <c:ptCount val="1"/>
                <c:pt idx="0">
                  <c:v>Industrial IoT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Uso_Conoscenza!$B$4:$G$4</c:f>
              <c:numCache>
                <c:formatCode>0.00%</c:formatCode>
                <c:ptCount val="6"/>
                <c:pt idx="0">
                  <c:v>0.21491149651349895</c:v>
                </c:pt>
                <c:pt idx="1">
                  <c:v>9.3688539245485411E-2</c:v>
                </c:pt>
                <c:pt idx="2">
                  <c:v>0.37043433881121002</c:v>
                </c:pt>
                <c:pt idx="3">
                  <c:v>0.13837763001731543</c:v>
                </c:pt>
                <c:pt idx="4">
                  <c:v>0.33060642685109892</c:v>
                </c:pt>
                <c:pt idx="5">
                  <c:v>9.2468967915375747E-2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F-486B-8B4F-2047E22C56E4}"/>
            </c:ext>
          </c:extLst>
        </c:ser>
        <c:ser>
          <c:idx val="2"/>
          <c:order val="2"/>
          <c:tx>
            <c:strRef>
              <c:f>Uso_Conoscenza!$A$5</c:f>
              <c:strCache>
                <c:ptCount val="1"/>
                <c:pt idx="0">
                  <c:v>Smart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Uso_Conoscenza!$B$5:$G$5</c:f>
              <c:numCache>
                <c:formatCode>0.00%</c:formatCode>
                <c:ptCount val="6"/>
                <c:pt idx="0">
                  <c:v>0.23046665474700506</c:v>
                </c:pt>
                <c:pt idx="1">
                  <c:v>9.3688539245485397E-2</c:v>
                </c:pt>
                <c:pt idx="2">
                  <c:v>0.27351289017747377</c:v>
                </c:pt>
                <c:pt idx="3">
                  <c:v>5.2329860602518409E-2</c:v>
                </c:pt>
                <c:pt idx="4">
                  <c:v>0.28863979644769905</c:v>
                </c:pt>
                <c:pt idx="5">
                  <c:v>7.7750882392055562E-2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F-486B-8B4F-2047E22C56E4}"/>
            </c:ext>
          </c:extLst>
        </c:ser>
        <c:ser>
          <c:idx val="3"/>
          <c:order val="3"/>
          <c:tx>
            <c:strRef>
              <c:f>Uso_Conoscenza!$A$6</c:f>
              <c:strCache>
                <c:ptCount val="1"/>
                <c:pt idx="0">
                  <c:v>Stampa 3D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Uso_Conoscenza!$B$6:$G$6</c:f>
              <c:numCache>
                <c:formatCode>0.00%</c:formatCode>
                <c:ptCount val="6"/>
                <c:pt idx="0">
                  <c:v>0.44055068836045025</c:v>
                </c:pt>
                <c:pt idx="1">
                  <c:v>1.5599999999999999E-2</c:v>
                </c:pt>
                <c:pt idx="2">
                  <c:v>0.58566548184541833</c:v>
                </c:pt>
                <c:pt idx="3">
                  <c:v>8.3387024809250074E-2</c:v>
                </c:pt>
                <c:pt idx="4">
                  <c:v>0.52274916006389061</c:v>
                </c:pt>
                <c:pt idx="5">
                  <c:v>6.6799999999999998E-2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F-486B-8B4F-2047E22C56E4}"/>
            </c:ext>
          </c:extLst>
        </c:ser>
        <c:ser>
          <c:idx val="4"/>
          <c:order val="4"/>
          <c:tx>
            <c:strRef>
              <c:f>Uso_Conoscenza!$A$7</c:f>
              <c:strCache>
                <c:ptCount val="1"/>
                <c:pt idx="0">
                  <c:v>Big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Uso_Conoscenza!$B$7:$G$7</c:f>
              <c:numCache>
                <c:formatCode>0.00%</c:formatCode>
                <c:ptCount val="6"/>
                <c:pt idx="0">
                  <c:v>0.281780797425353</c:v>
                </c:pt>
                <c:pt idx="1">
                  <c:v>0.12944752369032717</c:v>
                </c:pt>
                <c:pt idx="2">
                  <c:v>0.25602425765724196</c:v>
                </c:pt>
                <c:pt idx="3">
                  <c:v>9.493190875563931E-2</c:v>
                </c:pt>
                <c:pt idx="4">
                  <c:v>0.36489371947815102</c:v>
                </c:pt>
                <c:pt idx="5">
                  <c:v>0.20958265157303826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F-486B-8B4F-2047E22C56E4}"/>
            </c:ext>
          </c:extLst>
        </c:ser>
        <c:ser>
          <c:idx val="5"/>
          <c:order val="5"/>
          <c:tx>
            <c:strRef>
              <c:f>Uso_Conoscenza!$A$8</c:f>
              <c:strCache>
                <c:ptCount val="1"/>
                <c:pt idx="0">
                  <c:v>Mixed reality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Uso_Conoscenza!$B$8:$G$8</c:f>
              <c:numCache>
                <c:formatCode>0.00%</c:formatCode>
                <c:ptCount val="6"/>
                <c:pt idx="0">
                  <c:v>0.30663329161451797</c:v>
                </c:pt>
                <c:pt idx="1">
                  <c:v>4.0407652422671185E-2</c:v>
                </c:pt>
                <c:pt idx="2">
                  <c:v>0.32450922278536914</c:v>
                </c:pt>
                <c:pt idx="3">
                  <c:v>6.3602188349240224E-2</c:v>
                </c:pt>
                <c:pt idx="4">
                  <c:v>0.37598589364275187</c:v>
                </c:pt>
                <c:pt idx="5">
                  <c:v>0.16962853145270676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8F-486B-8B4F-2047E22C56E4}"/>
            </c:ext>
          </c:extLst>
        </c:ser>
        <c:ser>
          <c:idx val="6"/>
          <c:order val="6"/>
          <c:tx>
            <c:strRef>
              <c:f>Uso_Conoscenza!$A$9</c:f>
              <c:strCache>
                <c:ptCount val="1"/>
                <c:pt idx="0">
                  <c:v>Virtualizzazione sistemi IT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Conoscenza</c:v>
                  </c:pt>
                  <c:pt idx="1">
                    <c:v>Utilizzo</c:v>
                  </c:pt>
                  <c:pt idx="2">
                    <c:v>Conoscenza</c:v>
                  </c:pt>
                  <c:pt idx="3">
                    <c:v>Utilizzo</c:v>
                  </c:pt>
                  <c:pt idx="4">
                    <c:v>Conoscenza</c:v>
                  </c:pt>
                  <c:pt idx="5">
                    <c:v>Utilizzo</c:v>
                  </c:pt>
                </c:lvl>
                <c:lvl>
                  <c:pt idx="0">
                    <c:v>Costruzioni</c:v>
                  </c:pt>
                  <c:pt idx="2">
                    <c:v>Manifattura</c:v>
                  </c:pt>
                  <c:pt idx="4">
                    <c:v>Terziario</c:v>
                  </c:pt>
                </c:lvl>
              </c:multiLvlStrCache>
            </c:multiLvlStrRef>
          </c:cat>
          <c:val>
            <c:numRef>
              <c:f>Uso_Conoscenza!$B$9:$G$9</c:f>
              <c:numCache>
                <c:formatCode>0.00%</c:formatCode>
                <c:ptCount val="6"/>
                <c:pt idx="0">
                  <c:v>0.40318254961559069</c:v>
                </c:pt>
                <c:pt idx="1">
                  <c:v>0.30216341855891277</c:v>
                </c:pt>
                <c:pt idx="2">
                  <c:v>0.39932941110884107</c:v>
                </c:pt>
                <c:pt idx="3">
                  <c:v>0.16873403767397463</c:v>
                </c:pt>
                <c:pt idx="4">
                  <c:v>0.55563569399619051</c:v>
                </c:pt>
                <c:pt idx="5">
                  <c:v>0.45206600891984139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8F-486B-8B4F-2047E22C5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193768"/>
        <c:axId val="272191800"/>
      </c:barChart>
      <c:catAx>
        <c:axId val="27219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2191800"/>
        <c:crosses val="autoZero"/>
        <c:auto val="1"/>
        <c:lblAlgn val="ctr"/>
        <c:lblOffset val="100"/>
        <c:noMultiLvlLbl val="0"/>
      </c:catAx>
      <c:valAx>
        <c:axId val="27219180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219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/>
              <a:t>Numero occupati nelle imprese esportatrici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Non utilizzano tecnologie di Industria 4.0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Foglio1!$B$1:$I$1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Foglio1!$B$2:$I$2</c:f>
              <c:numCache>
                <c:formatCode>General</c:formatCode>
                <c:ptCount val="8"/>
                <c:pt idx="0">
                  <c:v>10291</c:v>
                </c:pt>
                <c:pt idx="1">
                  <c:v>10026</c:v>
                </c:pt>
                <c:pt idx="2">
                  <c:v>10059</c:v>
                </c:pt>
                <c:pt idx="3">
                  <c:v>10224</c:v>
                </c:pt>
                <c:pt idx="4">
                  <c:v>10207</c:v>
                </c:pt>
                <c:pt idx="5">
                  <c:v>10318</c:v>
                </c:pt>
                <c:pt idx="6">
                  <c:v>10301</c:v>
                </c:pt>
                <c:pt idx="7">
                  <c:v>10716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B8-4940-9FD2-10A953142B3D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Utilizzano tecnologie di Industria 4.0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Foglio1!$B$1:$I$1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Foglio1!$B$3:$I$3</c:f>
              <c:numCache>
                <c:formatCode>General</c:formatCode>
                <c:ptCount val="8"/>
                <c:pt idx="0">
                  <c:v>12201</c:v>
                </c:pt>
                <c:pt idx="1">
                  <c:v>12026</c:v>
                </c:pt>
                <c:pt idx="2">
                  <c:v>12188</c:v>
                </c:pt>
                <c:pt idx="3">
                  <c:v>12566</c:v>
                </c:pt>
                <c:pt idx="4">
                  <c:v>12834</c:v>
                </c:pt>
                <c:pt idx="5">
                  <c:v>13239</c:v>
                </c:pt>
                <c:pt idx="6">
                  <c:v>13614</c:v>
                </c:pt>
                <c:pt idx="7">
                  <c:v>15388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B8-4940-9FD2-10A953142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454168"/>
        <c:axId val="405454496"/>
      </c:lineChart>
      <c:catAx>
        <c:axId val="40545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5454496"/>
        <c:crosses val="autoZero"/>
        <c:auto val="1"/>
        <c:lblAlgn val="ctr"/>
        <c:lblOffset val="100"/>
        <c:noMultiLvlLbl val="0"/>
      </c:catAx>
      <c:valAx>
        <c:axId val="405454496"/>
        <c:scaling>
          <c:orientation val="minMax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545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'Motivi di utilizzo'!$D$1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'Motivi di utilizzo'!$A$2:$A$6</c:f>
              <c:strCache>
                <c:ptCount val="5"/>
                <c:pt idx="0">
                  <c:v>Design e prototipazione</c:v>
                </c:pt>
                <c:pt idx="1">
                  <c:v>Personalizazione prodotti</c:v>
                </c:pt>
                <c:pt idx="2">
                  <c:v>Flessibilità di processo</c:v>
                </c:pt>
                <c:pt idx="3">
                  <c:v>Controllo qualità</c:v>
                </c:pt>
                <c:pt idx="4">
                  <c:v>Interazione con clienti/fornitori</c:v>
                </c:pt>
              </c:strCache>
            </c:strRef>
          </c:cat>
          <c:val>
            <c:numRef>
              <c:f>'Motivi di utilizzo'!$D$2:$D$6</c:f>
              <c:numCache>
                <c:formatCode>0.00%</c:formatCode>
                <c:ptCount val="5"/>
                <c:pt idx="0">
                  <c:v>0.23730044218060942</c:v>
                </c:pt>
                <c:pt idx="1">
                  <c:v>0.15786919920418871</c:v>
                </c:pt>
                <c:pt idx="2">
                  <c:v>0.17707087947457872</c:v>
                </c:pt>
                <c:pt idx="3">
                  <c:v>7.7658810733830505E-2</c:v>
                </c:pt>
                <c:pt idx="4">
                  <c:v>0.35010066840679277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E-4843-A2E3-C7F7C6D9F2F6}"/>
            </c:ext>
          </c:extLst>
        </c:ser>
        <c:ser>
          <c:idx val="1"/>
          <c:order val="1"/>
          <c:tx>
            <c:strRef>
              <c:f>'Motivi di utilizzo'!$C$1</c:f>
              <c:strCache>
                <c:ptCount val="1"/>
                <c:pt idx="0">
                  <c:v>Manifattura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'Motivi di utilizzo'!$A$2:$A$6</c:f>
              <c:strCache>
                <c:ptCount val="5"/>
                <c:pt idx="0">
                  <c:v>Design e prototipazione</c:v>
                </c:pt>
                <c:pt idx="1">
                  <c:v>Personalizazione prodotti</c:v>
                </c:pt>
                <c:pt idx="2">
                  <c:v>Flessibilità di processo</c:v>
                </c:pt>
                <c:pt idx="3">
                  <c:v>Controllo qualità</c:v>
                </c:pt>
                <c:pt idx="4">
                  <c:v>Interazione con clienti/fornitori</c:v>
                </c:pt>
              </c:strCache>
            </c:strRef>
          </c:cat>
          <c:val>
            <c:numRef>
              <c:f>'Motivi di utilizzo'!$C$2:$C$6</c:f>
              <c:numCache>
                <c:formatCode>0.00%</c:formatCode>
                <c:ptCount val="5"/>
                <c:pt idx="0">
                  <c:v>0.23000850357877717</c:v>
                </c:pt>
                <c:pt idx="1">
                  <c:v>0.13300235216412973</c:v>
                </c:pt>
                <c:pt idx="2">
                  <c:v>0.24526255882906442</c:v>
                </c:pt>
                <c:pt idx="3">
                  <c:v>0.16359515092036336</c:v>
                </c:pt>
                <c:pt idx="4">
                  <c:v>0.22813143450766535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E-4843-A2E3-C7F7C6D9F2F6}"/>
            </c:ext>
          </c:extLst>
        </c:ser>
        <c:ser>
          <c:idx val="0"/>
          <c:order val="2"/>
          <c:tx>
            <c:strRef>
              <c:f>'Motivi di utilizzo'!$B$1</c:f>
              <c:strCache>
                <c:ptCount val="1"/>
                <c:pt idx="0">
                  <c:v>Costruzioni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'Motivi di utilizzo'!$A$2:$A$6</c:f>
              <c:strCache>
                <c:ptCount val="5"/>
                <c:pt idx="0">
                  <c:v>Design e prototipazione</c:v>
                </c:pt>
                <c:pt idx="1">
                  <c:v>Personalizazione prodotti</c:v>
                </c:pt>
                <c:pt idx="2">
                  <c:v>Flessibilità di processo</c:v>
                </c:pt>
                <c:pt idx="3">
                  <c:v>Controllo qualità</c:v>
                </c:pt>
                <c:pt idx="4">
                  <c:v>Interazione con clienti/fornitori</c:v>
                </c:pt>
              </c:strCache>
            </c:strRef>
          </c:cat>
          <c:val>
            <c:numRef>
              <c:f>'Motivi di utilizzo'!$B$2:$B$6</c:f>
              <c:numCache>
                <c:formatCode>0.00%</c:formatCode>
                <c:ptCount val="5"/>
                <c:pt idx="0">
                  <c:v>0.22926943857176416</c:v>
                </c:pt>
                <c:pt idx="1">
                  <c:v>0.12309137890533239</c:v>
                </c:pt>
                <c:pt idx="2">
                  <c:v>0.2144702842377261</c:v>
                </c:pt>
                <c:pt idx="3">
                  <c:v>0.10617805966643176</c:v>
                </c:pt>
                <c:pt idx="4">
                  <c:v>0.32699083861874551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EE-4843-A2E3-C7F7C6D9F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903256"/>
        <c:axId val="256358752"/>
      </c:barChart>
      <c:catAx>
        <c:axId val="26990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6358752"/>
        <c:crosses val="autoZero"/>
        <c:auto val="1"/>
        <c:lblAlgn val="ctr"/>
        <c:lblOffset val="100"/>
        <c:noMultiLvlLbl val="0"/>
      </c:catAx>
      <c:valAx>
        <c:axId val="25635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99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'Uso stampa 3D'!$B$1</c:f>
              <c:strCache>
                <c:ptCount val="1"/>
                <c:pt idx="0">
                  <c:v>Costruzioni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Stampa 3D</c:v>
                </c:pt>
              </c:strCache>
            </c:strRef>
          </c:cat>
          <c:val>
            <c:numRef>
              <c:f>'Uso stampa 3D'!$B$2</c:f>
              <c:numCache>
                <c:formatCode>0.00%</c:formatCode>
                <c:ptCount val="1"/>
                <c:pt idx="0">
                  <c:v>1.5599999999999999E-2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E-4EE7-A78D-5394F86DAC7D}"/>
            </c:ext>
          </c:extLst>
        </c:ser>
        <c:ser>
          <c:idx val="1"/>
          <c:order val="1"/>
          <c:tx>
            <c:strRef>
              <c:f>'Uso stampa 3D'!$C$1</c:f>
              <c:strCache>
                <c:ptCount val="1"/>
                <c:pt idx="0">
                  <c:v>Manifattura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Stampa 3D</c:v>
                </c:pt>
              </c:strCache>
            </c:strRef>
          </c:cat>
          <c:val>
            <c:numRef>
              <c:f>'Uso stampa 3D'!$C$2</c:f>
              <c:numCache>
                <c:formatCode>0.00%</c:formatCode>
                <c:ptCount val="1"/>
                <c:pt idx="0">
                  <c:v>8.3387024809250074E-2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E-4EE7-A78D-5394F86DAC7D}"/>
            </c:ext>
          </c:extLst>
        </c:ser>
        <c:ser>
          <c:idx val="2"/>
          <c:order val="2"/>
          <c:tx>
            <c:strRef>
              <c:f>'Uso stampa 3D'!$D$1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Stampa 3D</c:v>
                </c:pt>
              </c:strCache>
            </c:strRef>
          </c:cat>
          <c:val>
            <c:numRef>
              <c:f>'Uso stampa 3D'!$D$2</c:f>
              <c:numCache>
                <c:formatCode>0.00%</c:formatCode>
                <c:ptCount val="1"/>
                <c:pt idx="0">
                  <c:v>6.6799999999999998E-2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E-4EE7-A78D-5394F86DAC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2804032"/>
        <c:axId val="252804360"/>
      </c:barChart>
      <c:catAx>
        <c:axId val="2528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2804360"/>
        <c:crosses val="autoZero"/>
        <c:auto val="1"/>
        <c:lblAlgn val="ctr"/>
        <c:lblOffset val="100"/>
        <c:noMultiLvlLbl val="0"/>
      </c:catAx>
      <c:valAx>
        <c:axId val="25280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28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Livello di utilizzo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'Integrazione AM'!$B$2</c:f>
              <c:strCache>
                <c:ptCount val="1"/>
                <c:pt idx="0">
                  <c:v>Occasionale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AM'!$C$2:$E$2</c:f>
              <c:numCache>
                <c:formatCode>0.00%</c:formatCode>
                <c:ptCount val="3"/>
                <c:pt idx="0">
                  <c:v>1</c:v>
                </c:pt>
                <c:pt idx="1">
                  <c:v>0.64169346533512273</c:v>
                </c:pt>
                <c:pt idx="2">
                  <c:v>0.38516390896578689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C0B-8E27-2B7C4ABCE763}"/>
            </c:ext>
          </c:extLst>
        </c:ser>
        <c:ser>
          <c:idx val="1"/>
          <c:order val="1"/>
          <c:tx>
            <c:strRef>
              <c:f>'Integrazione AM'!$B$3</c:f>
              <c:strCache>
                <c:ptCount val="1"/>
                <c:pt idx="0">
                  <c:v>Regolare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AM'!$C$3:$E$3</c:f>
              <c:numCache>
                <c:formatCode>0.00%</c:formatCode>
                <c:ptCount val="3"/>
                <c:pt idx="0">
                  <c:v>0</c:v>
                </c:pt>
                <c:pt idx="1">
                  <c:v>0.26827267082037648</c:v>
                </c:pt>
                <c:pt idx="2">
                  <c:v>0.36531306350804937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3-4C0B-8E27-2B7C4ABCE763}"/>
            </c:ext>
          </c:extLst>
        </c:ser>
        <c:ser>
          <c:idx val="2"/>
          <c:order val="2"/>
          <c:tx>
            <c:strRef>
              <c:f>'Integrazione AM'!$B$4</c:f>
              <c:strCache>
                <c:ptCount val="1"/>
                <c:pt idx="0">
                  <c:v>Intensivo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AM'!$C$4:$E$4</c:f>
              <c:numCache>
                <c:formatCode>0.00%</c:formatCode>
                <c:ptCount val="3"/>
                <c:pt idx="0">
                  <c:v>0</c:v>
                </c:pt>
                <c:pt idx="1">
                  <c:v>9.003386384450042E-2</c:v>
                </c:pt>
                <c:pt idx="2">
                  <c:v>0.24952302752616376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3-4C0B-8E27-2B7C4ABCE7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092480"/>
        <c:axId val="338092808"/>
      </c:barChart>
      <c:catAx>
        <c:axId val="3380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092808"/>
        <c:crosses val="autoZero"/>
        <c:auto val="1"/>
        <c:lblAlgn val="ctr"/>
        <c:lblOffset val="100"/>
        <c:noMultiLvlLbl val="0"/>
      </c:catAx>
      <c:valAx>
        <c:axId val="33809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0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Livello di integrazione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'Integrazione AM'!$B$5</c:f>
              <c:strCache>
                <c:ptCount val="1"/>
                <c:pt idx="0">
                  <c:v>Marginale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AM'!$C$5:$E$5</c:f>
              <c:numCache>
                <c:formatCode>0.00%</c:formatCode>
                <c:ptCount val="3"/>
                <c:pt idx="0">
                  <c:v>1</c:v>
                </c:pt>
                <c:pt idx="1">
                  <c:v>0.24629312375974344</c:v>
                </c:pt>
                <c:pt idx="2">
                  <c:v>0.20405584782160296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4-47AA-AACE-4B5E21673B33}"/>
            </c:ext>
          </c:extLst>
        </c:ser>
        <c:ser>
          <c:idx val="1"/>
          <c:order val="1"/>
          <c:tx>
            <c:strRef>
              <c:f>'Integrazione AM'!$B$6</c:f>
              <c:strCache>
                <c:ptCount val="1"/>
                <c:pt idx="0">
                  <c:v>Settoriale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AM'!$C$6:$E$6</c:f>
              <c:numCache>
                <c:formatCode>0.00%</c:formatCode>
                <c:ptCount val="3"/>
                <c:pt idx="0">
                  <c:v>0</c:v>
                </c:pt>
                <c:pt idx="1">
                  <c:v>0.48225856569966613</c:v>
                </c:pt>
                <c:pt idx="2">
                  <c:v>0.45033913624465932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4-47AA-AACE-4B5E21673B33}"/>
            </c:ext>
          </c:extLst>
        </c:ser>
        <c:ser>
          <c:idx val="2"/>
          <c:order val="2"/>
          <c:tx>
            <c:strRef>
              <c:f>'Integrazione AM'!$B$7</c:f>
              <c:strCache>
                <c:ptCount val="1"/>
                <c:pt idx="0">
                  <c:v>Paritario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AM'!$C$7:$E$7</c:f>
              <c:numCache>
                <c:formatCode>0.00%</c:formatCode>
                <c:ptCount val="3"/>
                <c:pt idx="0">
                  <c:v>0</c:v>
                </c:pt>
                <c:pt idx="1">
                  <c:v>0.2516078296642123</c:v>
                </c:pt>
                <c:pt idx="2">
                  <c:v>0.16140001356987219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4-47AA-AACE-4B5E21673B33}"/>
            </c:ext>
          </c:extLst>
        </c:ser>
        <c:ser>
          <c:idx val="3"/>
          <c:order val="3"/>
          <c:tx>
            <c:strRef>
              <c:f>'Integrazione AM'!$B$8</c:f>
              <c:strCache>
                <c:ptCount val="1"/>
                <c:pt idx="0">
                  <c:v>Fondamentale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'Integrazione AM'!$C$1:$E$1</c:f>
              <c:strCache>
                <c:ptCount val="3"/>
                <c:pt idx="0">
                  <c:v>Costruzioni</c:v>
                </c:pt>
                <c:pt idx="1">
                  <c:v>Manifattura</c:v>
                </c:pt>
                <c:pt idx="2">
                  <c:v>Terziario</c:v>
                </c:pt>
              </c:strCache>
            </c:strRef>
          </c:cat>
          <c:val>
            <c:numRef>
              <c:f>'Integrazione AM'!$C$8:$E$8</c:f>
              <c:numCache>
                <c:formatCode>0.00%</c:formatCode>
                <c:ptCount val="3"/>
                <c:pt idx="0">
                  <c:v>0</c:v>
                </c:pt>
                <c:pt idx="1">
                  <c:v>1.9840480876377631E-2</c:v>
                </c:pt>
                <c:pt idx="2">
                  <c:v>0.1842050023638655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4-47AA-AACE-4B5E21673B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092480"/>
        <c:axId val="338092808"/>
      </c:barChart>
      <c:catAx>
        <c:axId val="3380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092808"/>
        <c:crosses val="autoZero"/>
        <c:auto val="1"/>
        <c:lblAlgn val="ctr"/>
        <c:lblOffset val="100"/>
        <c:noMultiLvlLbl val="0"/>
      </c:catAx>
      <c:valAx>
        <c:axId val="33809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0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'Impatti stampa 3D'!$C$1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'Impatti stampa 3D'!$A$2:$A$9</c:f>
              <c:strCache>
                <c:ptCount val="8"/>
                <c:pt idx="0">
                  <c:v>Sviluppo prodotti</c:v>
                </c:pt>
                <c:pt idx="1">
                  <c:v>Personalizzazione</c:v>
                </c:pt>
                <c:pt idx="2">
                  <c:v>Sviluppo nuove performance</c:v>
                </c:pt>
                <c:pt idx="3">
                  <c:v>Creazione mercati</c:v>
                </c:pt>
                <c:pt idx="4">
                  <c:v>Cambio nell'organizzazione del lavoro</c:v>
                </c:pt>
                <c:pt idx="5">
                  <c:v>Cambio del processo produttivo</c:v>
                </c:pt>
                <c:pt idx="6">
                  <c:v>Interazione clienti/forintori</c:v>
                </c:pt>
                <c:pt idx="7">
                  <c:v>Cambio nelle scelte di make or buy</c:v>
                </c:pt>
              </c:strCache>
            </c:strRef>
          </c:cat>
          <c:val>
            <c:numRef>
              <c:f>'Impatti stampa 3D'!$C$2:$C$9</c:f>
              <c:numCache>
                <c:formatCode>0.00%</c:formatCode>
                <c:ptCount val="8"/>
                <c:pt idx="0">
                  <c:v>0.25430280305041753</c:v>
                </c:pt>
                <c:pt idx="1">
                  <c:v>0.18565603861265317</c:v>
                </c:pt>
                <c:pt idx="2">
                  <c:v>0.12833635025419726</c:v>
                </c:pt>
                <c:pt idx="3">
                  <c:v>6.2923617255699449E-2</c:v>
                </c:pt>
                <c:pt idx="4">
                  <c:v>6.6318637635262967E-2</c:v>
                </c:pt>
                <c:pt idx="5">
                  <c:v>8.7795097879391978E-2</c:v>
                </c:pt>
                <c:pt idx="6">
                  <c:v>0.13500717272850299</c:v>
                </c:pt>
                <c:pt idx="7">
                  <c:v>7.9660282583874392E-2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3-47D0-BAF2-380AA5015A3F}"/>
            </c:ext>
          </c:extLst>
        </c:ser>
        <c:ser>
          <c:idx val="0"/>
          <c:order val="1"/>
          <c:tx>
            <c:strRef>
              <c:f>'Impatti stampa 3D'!$B$1</c:f>
              <c:strCache>
                <c:ptCount val="1"/>
                <c:pt idx="0">
                  <c:v>Manifattura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'Impatti stampa 3D'!$A$2:$A$9</c:f>
              <c:strCache>
                <c:ptCount val="8"/>
                <c:pt idx="0">
                  <c:v>Sviluppo prodotti</c:v>
                </c:pt>
                <c:pt idx="1">
                  <c:v>Personalizzazione</c:v>
                </c:pt>
                <c:pt idx="2">
                  <c:v>Sviluppo nuove performance</c:v>
                </c:pt>
                <c:pt idx="3">
                  <c:v>Creazione mercati</c:v>
                </c:pt>
                <c:pt idx="4">
                  <c:v>Cambio nell'organizzazione del lavoro</c:v>
                </c:pt>
                <c:pt idx="5">
                  <c:v>Cambio del processo produttivo</c:v>
                </c:pt>
                <c:pt idx="6">
                  <c:v>Interazione clienti/forintori</c:v>
                </c:pt>
                <c:pt idx="7">
                  <c:v>Cambio nelle scelte di make or buy</c:v>
                </c:pt>
              </c:strCache>
            </c:strRef>
          </c:cat>
          <c:val>
            <c:numRef>
              <c:f>'Impatti stampa 3D'!$B$2:$B$9</c:f>
              <c:numCache>
                <c:formatCode>0.00%</c:formatCode>
                <c:ptCount val="8"/>
                <c:pt idx="0">
                  <c:v>0.20178010453880182</c:v>
                </c:pt>
                <c:pt idx="1">
                  <c:v>0.17494916634564101</c:v>
                </c:pt>
                <c:pt idx="2">
                  <c:v>0.11513410484579854</c:v>
                </c:pt>
                <c:pt idx="3">
                  <c:v>6.6376623624569225E-2</c:v>
                </c:pt>
                <c:pt idx="4">
                  <c:v>8.6764283025897559E-2</c:v>
                </c:pt>
                <c:pt idx="5">
                  <c:v>0.13327070495673576</c:v>
                </c:pt>
                <c:pt idx="6">
                  <c:v>0.14278062707207606</c:v>
                </c:pt>
                <c:pt idx="7">
                  <c:v>7.8944385590480143E-2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3-47D0-BAF2-380AA5015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6334112"/>
        <c:axId val="256334440"/>
      </c:barChart>
      <c:catAx>
        <c:axId val="25633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6334440"/>
        <c:crosses val="autoZero"/>
        <c:auto val="1"/>
        <c:lblAlgn val="ctr"/>
        <c:lblOffset val="100"/>
        <c:noMultiLvlLbl val="0"/>
      </c:catAx>
      <c:valAx>
        <c:axId val="256334440"/>
        <c:scaling>
          <c:orientation val="minMax"/>
          <c:max val="0.2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63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'Uso stampa 3D'!$B$1</c:f>
              <c:strCache>
                <c:ptCount val="1"/>
                <c:pt idx="0">
                  <c:v>Imprese che utilizzano il digitale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3D'!$B$2</c:f>
              <c:numCache>
                <c:formatCode>0.00%</c:formatCode>
                <c:ptCount val="1"/>
                <c:pt idx="0">
                  <c:v>0.75719999999999998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8-4769-9ED0-C9EEFA9FD23D}"/>
            </c:ext>
          </c:extLst>
        </c:ser>
        <c:ser>
          <c:idx val="1"/>
          <c:order val="1"/>
          <c:tx>
            <c:strRef>
              <c:f>'Uso stampa 3D'!$C$1</c:f>
              <c:strCache>
                <c:ptCount val="1"/>
                <c:pt idx="0">
                  <c:v>Imprese che non utilizzano il digitale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3D'!$C$2</c:f>
              <c:numCache>
                <c:formatCode>0.00%</c:formatCode>
                <c:ptCount val="1"/>
                <c:pt idx="0">
                  <c:v>0.24279999999999999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8-4769-9ED0-C9EEFA9FD2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2804032"/>
        <c:axId val="252804360"/>
      </c:barChart>
      <c:catAx>
        <c:axId val="2528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2804360"/>
        <c:crosses val="autoZero"/>
        <c:auto val="1"/>
        <c:lblAlgn val="ctr"/>
        <c:lblOffset val="100"/>
        <c:noMultiLvlLbl val="0"/>
      </c:catAx>
      <c:valAx>
        <c:axId val="25280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28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Produttività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Imprese chiuse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Valore aggiunto per addetto</c:v>
                </c:pt>
              </c:strCache>
            </c:strRef>
          </c:cat>
          <c:val>
            <c:numRef>
              <c:f>Foglio1!$B$18</c:f>
              <c:numCache>
                <c:formatCode>General</c:formatCode>
                <c:ptCount val="1"/>
                <c:pt idx="0">
                  <c:v>53.794620689655154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4-4BD7-B7AC-5659287B118A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Imprese 
internazionalizzate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Valore aggiunto per addetto</c:v>
                </c:pt>
              </c:strCache>
            </c:strRef>
          </c:cat>
          <c:val>
            <c:numRef>
              <c:f>Foglio1!$B$19</c:f>
              <c:numCache>
                <c:formatCode>General</c:formatCode>
                <c:ptCount val="1"/>
                <c:pt idx="0">
                  <c:v>63.691513157894768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4-4BD7-B7AC-5659287B118A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Internazionlizzazione 
+ digitale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Valore aggiunto per addetto</c:v>
                </c:pt>
              </c:strCache>
            </c:strRef>
          </c:cat>
          <c:val>
            <c:numRef>
              <c:f>Foglio1!$B$20</c:f>
              <c:numCache>
                <c:formatCode>General</c:formatCode>
                <c:ptCount val="1"/>
                <c:pt idx="0">
                  <c:v>68.505697674418585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4-4BD7-B7AC-5659287B118A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Internazionlizzazione 
+ digitale + capitale umano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Valore aggiunto per addetto</c:v>
                </c:pt>
              </c:strCache>
            </c:strRef>
          </c:cat>
          <c:val>
            <c:numRef>
              <c:f>Foglio1!$B$21</c:f>
              <c:numCache>
                <c:formatCode>General</c:formatCode>
                <c:ptCount val="1"/>
                <c:pt idx="0">
                  <c:v>76.980649350649315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4-4BD7-B7AC-5659287B1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3779080"/>
        <c:axId val="413777112"/>
      </c:barChart>
      <c:catAx>
        <c:axId val="41377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777112"/>
        <c:crosses val="autoZero"/>
        <c:auto val="1"/>
        <c:lblAlgn val="ctr"/>
        <c:lblOffset val="100"/>
        <c:noMultiLvlLbl val="0"/>
      </c:catAx>
      <c:valAx>
        <c:axId val="41377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77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Salute finanziaria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Imprese chiuse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Foglio1!$C$18</c:f>
              <c:numCache>
                <c:formatCode>General</c:formatCode>
                <c:ptCount val="1"/>
                <c:pt idx="0">
                  <c:v>812.34417218543024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4-4681-A115-4484689C492D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Imprese 
internazionalizzate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Foglio1!$C$19</c:f>
              <c:numCache>
                <c:formatCode>General</c:formatCode>
                <c:ptCount val="1"/>
                <c:pt idx="0">
                  <c:v>1693.4057601713057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4-4681-A115-4484689C492D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Internazionlizzazione 
+ digitale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Foglio1!$C$20</c:f>
              <c:numCache>
                <c:formatCode>General</c:formatCode>
                <c:ptCount val="1"/>
                <c:pt idx="0">
                  <c:v>3394.6157954545433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4-4681-A115-4484689C492D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Internazionlizzazione 
+ digitale + capitale umano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Foglio1!$C$21</c:f>
              <c:numCache>
                <c:formatCode>General</c:formatCode>
                <c:ptCount val="1"/>
                <c:pt idx="0">
                  <c:v>6504.0756962025316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44-4681-A115-4484689C4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3779080"/>
        <c:axId val="413777112"/>
      </c:barChart>
      <c:catAx>
        <c:axId val="41377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777112"/>
        <c:crosses val="autoZero"/>
        <c:auto val="1"/>
        <c:lblAlgn val="ctr"/>
        <c:lblOffset val="100"/>
        <c:noMultiLvlLbl val="0"/>
      </c:catAx>
      <c:valAx>
        <c:axId val="41377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77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9293789597396"/>
          <c:y val="0.20294905869886878"/>
          <c:w val="0.35434493041704207"/>
          <c:h val="0.72679518473962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4BCF-3A1D-44D3-90DF-D617A60D2F04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BA4B6-8063-4FF9-AA1D-640C94F1C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8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9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1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6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4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79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6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8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6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33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40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42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2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9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5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9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0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2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5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3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EB6E-8B95-4409-9BC0-06B1BB83924B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6A6-2E31-401C-8FD1-3BC86455563A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6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DC6D-6857-4C54-A035-22D2F497C3D6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2CB0-EC5D-4BB3-9245-C5415ABF6270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CCE-5454-4311-93EB-2A54A756990C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CDD-25C2-486D-B658-A5061491D0CC}" type="datetime1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D084-B8A5-41A7-A2B0-BFBF4D95F591}" type="datetime1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A107-54AA-4C2E-8B8E-F17622BEC593}" type="datetime1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6AED-EA8B-4344-BE1B-B510CAD0C6C1}" type="datetime1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19C-679A-4625-A86B-408864438CD4}" type="datetime1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409A-FA0C-43C2-A248-B5D7894D6543}" type="datetime1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4BB5-6419-46BC-B9D8-CD64B55211C0}" type="datetime1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E7C4-87A5-4409-97D1-7E45D773F3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ve.it/nqcontent.cfm?a_id=10497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3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chart" Target="../charts/chart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hyperlink" Target="http://www.unive.it/nqcontent.cfm?a_id=10497" TargetMode="External"/><Relationship Id="rId4" Type="http://schemas.openxmlformats.org/officeDocument/2006/relationships/chart" Target="../charts/chart5.xml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6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10" Type="http://schemas.openxmlformats.org/officeDocument/2006/relationships/chart" Target="../charts/chart7.xml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chart" Target="../charts/chart8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hyperlink" Target="http://www.unive.it/nqcontent.cfm?a_id=10497" TargetMode="External"/><Relationship Id="rId4" Type="http://schemas.openxmlformats.org/officeDocument/2006/relationships/chart" Target="../charts/chart9.xml"/><Relationship Id="rId9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10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dejan.pejcic@unive.it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1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.it/nqcontent.cfm?a_id=1049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2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://www.unive.it/nqcontent.cfm?a_id=104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853239" y="6027302"/>
            <a:ext cx="3475185" cy="7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847528" y="1700809"/>
            <a:ext cx="8275896" cy="36317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25" tIns="45713" rIns="91425" bIns="45713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frontiere di Industria 4.0 nelle imprese venete</a:t>
            </a:r>
          </a:p>
          <a:p>
            <a:pPr marL="0" indent="0">
              <a:spcBef>
                <a:spcPts val="0"/>
              </a:spcBef>
              <a:buNone/>
            </a:pPr>
            <a:endParaRPr lang="it-IT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b="1" dirty="0">
                <a:solidFill>
                  <a:schemeClr val="bg2">
                    <a:lumMod val="25000"/>
                  </a:schemeClr>
                </a:solidFill>
              </a:rPr>
              <a:t>Dejan Pejcic – Università Ca’ </a:t>
            </a:r>
            <a:r>
              <a:rPr lang="it-IT" sz="1800" b="1" dirty="0" err="1">
                <a:solidFill>
                  <a:schemeClr val="bg2">
                    <a:lumMod val="25000"/>
                  </a:schemeClr>
                </a:solidFill>
              </a:rPr>
              <a:t>Foscari</a:t>
            </a:r>
            <a:r>
              <a:rPr lang="it-IT" sz="1800" b="1" dirty="0">
                <a:solidFill>
                  <a:schemeClr val="bg2">
                    <a:lumMod val="25000"/>
                  </a:schemeClr>
                </a:solidFill>
              </a:rPr>
              <a:t> Venezia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b="1" dirty="0">
                <a:solidFill>
                  <a:schemeClr val="bg2">
                    <a:lumMod val="25000"/>
                  </a:schemeClr>
                </a:solidFill>
              </a:rPr>
              <a:t>Treviso, 07.11.2017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890" y="6293619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1" y="609329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6069537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540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8173329" y="181563"/>
            <a:ext cx="2492166" cy="91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1563"/>
            <a:ext cx="959157" cy="9591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74" y="309727"/>
            <a:ext cx="4212866" cy="8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Utilizzo della stampa 3D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13866"/>
              </p:ext>
            </p:extLst>
          </p:nvPr>
        </p:nvGraphicFramePr>
        <p:xfrm>
          <a:off x="1540695" y="2428254"/>
          <a:ext cx="4619626" cy="31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llout: linea con bordo e barra in risalto 1"/>
          <p:cNvSpPr/>
          <p:nvPr/>
        </p:nvSpPr>
        <p:spPr>
          <a:xfrm>
            <a:off x="7237754" y="2587013"/>
            <a:ext cx="3247108" cy="2183503"/>
          </a:xfrm>
          <a:prstGeom prst="accentBorderCallout1">
            <a:avLst>
              <a:gd name="adj1" fmla="val 18750"/>
              <a:gd name="adj2" fmla="val -8333"/>
              <a:gd name="adj3" fmla="val 51857"/>
              <a:gd name="adj4" fmla="val -29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it-IT" dirty="0"/>
              <a:t>Fortemente legata alla prototipazione</a:t>
            </a:r>
          </a:p>
          <a:p>
            <a:pPr>
              <a:spcAft>
                <a:spcPts val="1200"/>
              </a:spcAft>
            </a:pPr>
            <a:r>
              <a:rPr lang="it-IT" dirty="0"/>
              <a:t>Importanza crescente dei service di stampa</a:t>
            </a:r>
          </a:p>
          <a:p>
            <a:pPr>
              <a:spcAft>
                <a:spcPts val="1200"/>
              </a:spcAft>
            </a:pPr>
            <a:r>
              <a:rPr lang="it-IT" dirty="0"/>
              <a:t>Prevalentemente bassa intensità di utilizzo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3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Basso grado di penetrazione della stampa 3D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56376"/>
              </p:ext>
            </p:extLst>
          </p:nvPr>
        </p:nvGraphicFramePr>
        <p:xfrm>
          <a:off x="1540696" y="2159527"/>
          <a:ext cx="4437024" cy="327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98095"/>
              </p:ext>
            </p:extLst>
          </p:nvPr>
        </p:nvGraphicFramePr>
        <p:xfrm>
          <a:off x="5977720" y="2159527"/>
          <a:ext cx="4507141" cy="327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2" name="Picture 5" descr="logo unive">
            <a:hlinkClick r:id="rId10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8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Motivi di utilizzo della stampa 3D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03975"/>
              </p:ext>
            </p:extLst>
          </p:nvPr>
        </p:nvGraphicFramePr>
        <p:xfrm>
          <a:off x="2291013" y="2131974"/>
          <a:ext cx="744353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54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capitale umano</a:t>
            </a:r>
          </a:p>
          <a:p>
            <a:r>
              <a:rPr lang="it-IT" dirty="0"/>
              <a:t>Relazione positiva tra adozione tecnologica e capitale umano qualificato</a:t>
            </a:r>
          </a:p>
          <a:p>
            <a:r>
              <a:rPr lang="it-IT" dirty="0"/>
              <a:t>Crescita occupazionale migliore per gli utilizzatori del digitale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3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capitale umano</a:t>
            </a:r>
          </a:p>
          <a:p>
            <a:pPr marL="0" indent="0">
              <a:buNone/>
            </a:pPr>
            <a:endParaRPr lang="it-IT" u="sng" dirty="0"/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63D3A651-438F-4314-9D11-40AE1F850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65867"/>
              </p:ext>
            </p:extLst>
          </p:nvPr>
        </p:nvGraphicFramePr>
        <p:xfrm>
          <a:off x="1658201" y="2346331"/>
          <a:ext cx="5495014" cy="31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Callout: linea con bordo e barra in risalto 15">
            <a:extLst>
              <a:ext uri="{FF2B5EF4-FFF2-40B4-BE49-F238E27FC236}">
                <a16:creationId xmlns:a16="http://schemas.microsoft.com/office/drawing/2014/main" id="{94F1425E-B19A-4FE0-8256-237770501B75}"/>
              </a:ext>
            </a:extLst>
          </p:cNvPr>
          <p:cNvSpPr/>
          <p:nvPr/>
        </p:nvSpPr>
        <p:spPr>
          <a:xfrm>
            <a:off x="7934371" y="2346331"/>
            <a:ext cx="2243298" cy="2183503"/>
          </a:xfrm>
          <a:prstGeom prst="accentBorderCallout1">
            <a:avLst>
              <a:gd name="adj1" fmla="val 18750"/>
              <a:gd name="adj2" fmla="val -8333"/>
              <a:gd name="adj3" fmla="val 41539"/>
              <a:gd name="adj4" fmla="val -33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Dei 1149 posti di lavoro creati tra il 2012-2014, 870 sono collegabili alle imprese che utilizzano tecnologie digitali</a:t>
            </a:r>
          </a:p>
        </p:txBody>
      </p:sp>
    </p:spTree>
    <p:extLst>
      <p:ext uri="{BB962C8B-B14F-4D97-AF65-F5344CB8AC3E}">
        <p14:creationId xmlns:p14="http://schemas.microsoft.com/office/powerpoint/2010/main" val="21283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3" y="187394"/>
            <a:ext cx="8944169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capitale umano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59097"/>
              </p:ext>
            </p:extLst>
          </p:nvPr>
        </p:nvGraphicFramePr>
        <p:xfrm>
          <a:off x="1540693" y="2376003"/>
          <a:ext cx="8944169" cy="33299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30498">
                  <a:extLst>
                    <a:ext uri="{9D8B030D-6E8A-4147-A177-3AD203B41FA5}">
                      <a16:colId xmlns:a16="http://schemas.microsoft.com/office/drawing/2014/main" val="2444575445"/>
                    </a:ext>
                  </a:extLst>
                </a:gridCol>
                <a:gridCol w="821501">
                  <a:extLst>
                    <a:ext uri="{9D8B030D-6E8A-4147-A177-3AD203B41FA5}">
                      <a16:colId xmlns:a16="http://schemas.microsoft.com/office/drawing/2014/main" val="3077867385"/>
                    </a:ext>
                  </a:extLst>
                </a:gridCol>
                <a:gridCol w="1000423">
                  <a:extLst>
                    <a:ext uri="{9D8B030D-6E8A-4147-A177-3AD203B41FA5}">
                      <a16:colId xmlns:a16="http://schemas.microsoft.com/office/drawing/2014/main" val="2228995192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4119572218"/>
                    </a:ext>
                  </a:extLst>
                </a:gridCol>
                <a:gridCol w="1033129">
                  <a:extLst>
                    <a:ext uri="{9D8B030D-6E8A-4147-A177-3AD203B41FA5}">
                      <a16:colId xmlns:a16="http://schemas.microsoft.com/office/drawing/2014/main" val="930446219"/>
                    </a:ext>
                  </a:extLst>
                </a:gridCol>
                <a:gridCol w="820540">
                  <a:extLst>
                    <a:ext uri="{9D8B030D-6E8A-4147-A177-3AD203B41FA5}">
                      <a16:colId xmlns:a16="http://schemas.microsoft.com/office/drawing/2014/main" val="3456127032"/>
                    </a:ext>
                  </a:extLst>
                </a:gridCol>
                <a:gridCol w="1033129">
                  <a:extLst>
                    <a:ext uri="{9D8B030D-6E8A-4147-A177-3AD203B41FA5}">
                      <a16:colId xmlns:a16="http://schemas.microsoft.com/office/drawing/2014/main" val="493818728"/>
                    </a:ext>
                  </a:extLst>
                </a:gridCol>
                <a:gridCol w="820540">
                  <a:extLst>
                    <a:ext uri="{9D8B030D-6E8A-4147-A177-3AD203B41FA5}">
                      <a16:colId xmlns:a16="http://schemas.microsoft.com/office/drawing/2014/main" val="378402900"/>
                    </a:ext>
                  </a:extLst>
                </a:gridCol>
                <a:gridCol w="1000423">
                  <a:extLst>
                    <a:ext uri="{9D8B030D-6E8A-4147-A177-3AD203B41FA5}">
                      <a16:colId xmlns:a16="http://schemas.microsoft.com/office/drawing/2014/main" val="27012748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Manifattura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Costruzioni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Terziario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Totale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027452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Non 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Non 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Non 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effectLst/>
                        </a:rPr>
                        <a:t>Non utilizzano il digitale</a:t>
                      </a:r>
                      <a:endParaRPr lang="it-IT" sz="14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74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Non qualificati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12,31%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10,91%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10,64%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16,65%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0,49%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3,88%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10,90%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10,80%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355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Altamente qualificati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24,85%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21,35%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31,91%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14,01%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62,26%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30,56%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29,42%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21,51%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314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Mediamente qualificati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16,65%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16,93%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21,28%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13,53%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34,71%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54,96%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18,93%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19,44%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09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Poco qualificati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46,18%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50,81%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36,17%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55,81%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2,55%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10,60%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40,75%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48,25%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568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 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 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 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 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5364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Scuola superiore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45,02%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42,61%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45,47%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30,78%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56,92%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49,69%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46,43%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42,33%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165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Laurea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14,70%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8,05%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15,41%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4,17%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38,06%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34,57%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17,47%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9,77%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47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Nessuna istruzione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1,87%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2,79%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2,98%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5,24%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0,45%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1,61%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1,77%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2,87%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832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Scuola d’obbligo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38,41%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46,54%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36,14%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59,81%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4,57%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14,13%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>
                          <a:effectLst/>
                        </a:rPr>
                        <a:t>34,33%</a:t>
                      </a:r>
                      <a:endParaRPr lang="it-IT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effectLst/>
                        </a:rPr>
                        <a:t>45,03%</a:t>
                      </a:r>
                      <a:endParaRPr lang="it-IT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6037693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734173" y="3360431"/>
            <a:ext cx="1577146" cy="2918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734173" y="4969846"/>
            <a:ext cx="1577146" cy="2334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internazionalizzazione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33492"/>
              </p:ext>
            </p:extLst>
          </p:nvPr>
        </p:nvGraphicFramePr>
        <p:xfrm>
          <a:off x="1540695" y="2685180"/>
          <a:ext cx="9047793" cy="238353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08809">
                  <a:extLst>
                    <a:ext uri="{9D8B030D-6E8A-4147-A177-3AD203B41FA5}">
                      <a16:colId xmlns:a16="http://schemas.microsoft.com/office/drawing/2014/main" val="3413575351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val="396232783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val="3020496733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val="3556605054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val="37664987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 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Export 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Import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03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1" noProof="0" dirty="0">
                          <a:effectLst/>
                        </a:rPr>
                        <a:t>Utilizzano il digitale</a:t>
                      </a:r>
                      <a:endParaRPr lang="it-IT" sz="20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1" noProof="0" dirty="0">
                          <a:effectLst/>
                        </a:rPr>
                        <a:t>Non utilizzano il digitale</a:t>
                      </a:r>
                      <a:endParaRPr lang="it-IT" sz="20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1" noProof="0" dirty="0">
                          <a:effectLst/>
                        </a:rPr>
                        <a:t>Utilizzano il digitale</a:t>
                      </a:r>
                      <a:endParaRPr lang="it-IT" sz="20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1" noProof="0" dirty="0">
                          <a:effectLst/>
                        </a:rPr>
                        <a:t>Non utilizzano il digitale</a:t>
                      </a:r>
                      <a:endParaRPr lang="it-IT" sz="20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695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 dirty="0">
                          <a:effectLst/>
                        </a:rPr>
                        <a:t>Costruzioni</a:t>
                      </a:r>
                      <a:endParaRPr lang="it-IT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30,35%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8,66%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48,51%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10,59%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5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 dirty="0">
                          <a:effectLst/>
                        </a:rPr>
                        <a:t>Manifattura</a:t>
                      </a:r>
                      <a:endParaRPr lang="it-IT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73,69%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58,27%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57,95%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47,39%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97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 dirty="0">
                          <a:effectLst/>
                        </a:rPr>
                        <a:t>Terziario</a:t>
                      </a:r>
                      <a:endParaRPr lang="it-IT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8,98%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3,70%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>
                          <a:effectLst/>
                        </a:rPr>
                        <a:t>5,83%</a:t>
                      </a:r>
                      <a:endParaRPr lang="it-IT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noProof="0" dirty="0">
                          <a:effectLst/>
                        </a:rPr>
                        <a:t>8,30%</a:t>
                      </a:r>
                      <a:endParaRPr lang="it-IT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736895"/>
                  </a:ext>
                </a:extLst>
              </a:tr>
            </a:tbl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11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F3D70BD-BE11-4A2C-8EC5-3B5FFA640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42" r="60000" b="29108"/>
          <a:stretch/>
        </p:blipFill>
        <p:spPr>
          <a:xfrm>
            <a:off x="5287617" y="3192007"/>
            <a:ext cx="6051027" cy="24962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internazionalizzazione</a:t>
            </a:r>
          </a:p>
          <a:p>
            <a:r>
              <a:rPr lang="it-IT" dirty="0"/>
              <a:t>Relazione positiva tra adozione tecnologica e apertura ai mercati esteri</a:t>
            </a:r>
          </a:p>
          <a:p>
            <a:r>
              <a:rPr lang="it-IT" dirty="0"/>
              <a:t>Effetto traino sulla catena locale degli approvvigionamenti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struttura finanziaria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30413" b="40492"/>
          <a:stretch/>
        </p:blipFill>
        <p:spPr>
          <a:xfrm>
            <a:off x="1540695" y="3330054"/>
            <a:ext cx="8955800" cy="9702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t="57049" b="31296"/>
          <a:stretch/>
        </p:blipFill>
        <p:spPr>
          <a:xfrm>
            <a:off x="1540695" y="4247423"/>
            <a:ext cx="8955800" cy="38868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t="67458"/>
          <a:stretch/>
        </p:blipFill>
        <p:spPr>
          <a:xfrm>
            <a:off x="1540695" y="4604115"/>
            <a:ext cx="8955800" cy="108521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1540695" y="2348353"/>
            <a:ext cx="8955800" cy="1048426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3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struttura finanziaria</a:t>
            </a:r>
          </a:p>
          <a:p>
            <a:r>
              <a:rPr lang="it-IT" dirty="0"/>
              <a:t>Utilizzo delle tecnologie digitali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Aumenta la produttività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È associato ad una migliore «salute finanziaria»</a:t>
            </a:r>
          </a:p>
          <a:p>
            <a:r>
              <a:rPr lang="it-IT" dirty="0"/>
              <a:t>Effetti incerti sulla redditività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Richiesti investimenti propri</a:t>
            </a:r>
          </a:p>
          <a:p>
            <a:r>
              <a:rPr lang="it-IT" dirty="0"/>
              <a:t>Distribuzione non equa dei benefici del digitale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6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Obiettivi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ricerca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Risultati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Conclusioni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Schema intervento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15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32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graphicFrame>
        <p:nvGraphicFramePr>
          <p:cNvPr id="15" name="Grafico 1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668392"/>
              </p:ext>
            </p:extLst>
          </p:nvPr>
        </p:nvGraphicFramePr>
        <p:xfrm>
          <a:off x="1540696" y="2416685"/>
          <a:ext cx="4634949" cy="334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17451"/>
              </p:ext>
            </p:extLst>
          </p:nvPr>
        </p:nvGraphicFramePr>
        <p:xfrm>
          <a:off x="6096000" y="2411818"/>
          <a:ext cx="4388862" cy="334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Sguardo d’insieme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2" name="Picture 5" descr="logo unive">
            <a:hlinkClick r:id="rId10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8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6" y="187394"/>
            <a:ext cx="8944166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65970" y="1885902"/>
            <a:ext cx="3718892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Imprese internazionalizzate che utilizzano tecnologie di Industria 4.0: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Assumono di più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Impiegano forza lavoro qualificata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Assumono più laureati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Non sempre riescono a trovare le competenze necessarie</a:t>
            </a:r>
          </a:p>
        </p:txBody>
      </p:sp>
      <p:graphicFrame>
        <p:nvGraphicFramePr>
          <p:cNvPr id="13" name="Grafico 1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36734"/>
              </p:ext>
            </p:extLst>
          </p:nvPr>
        </p:nvGraphicFramePr>
        <p:xfrm>
          <a:off x="1540696" y="1707674"/>
          <a:ext cx="5244417" cy="396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2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Conclusioni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Evoluzione più che rivoluzione</a:t>
            </a:r>
          </a:p>
          <a:p>
            <a:pPr>
              <a:lnSpc>
                <a:spcPct val="150000"/>
              </a:lnSpc>
            </a:pPr>
            <a:r>
              <a:rPr lang="it-IT" dirty="0"/>
              <a:t>Industria italiana 4.0</a:t>
            </a:r>
          </a:p>
          <a:p>
            <a:pPr>
              <a:lnSpc>
                <a:spcPct val="150000"/>
              </a:lnSpc>
            </a:pPr>
            <a:r>
              <a:rPr lang="it-IT" dirty="0"/>
              <a:t>Visione d’insieme, non mera dotazione tecnologica</a:t>
            </a:r>
          </a:p>
          <a:p>
            <a:pPr>
              <a:lnSpc>
                <a:spcPct val="150000"/>
              </a:lnSpc>
            </a:pPr>
            <a:r>
              <a:rPr lang="it-IT" dirty="0"/>
              <a:t>Necessità di un ecosistema di supporto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9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6000" dirty="0"/>
              <a:t>Grazie</a:t>
            </a:r>
            <a:endParaRPr lang="it-IT" sz="4000" dirty="0"/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4000" dirty="0">
                <a:hlinkClick r:id="rId3"/>
              </a:rPr>
              <a:t>dejan.pejcic@unive.it</a:t>
            </a:r>
            <a:endParaRPr lang="it-IT" sz="4000" dirty="0"/>
          </a:p>
        </p:txBody>
      </p:sp>
      <p:sp>
        <p:nvSpPr>
          <p:cNvPr id="9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19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Obiettivi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Conoscenza e diffusione delle tecnologie digitali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Focus stampa 3D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Fattori abilitanti per Industria 4.0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dirty="0"/>
              <a:t>Capitale umano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dirty="0"/>
              <a:t>Internazionalizzazione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dirty="0"/>
              <a:t>Struttura finanziaria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Callout: linea con bordo e barra in risalto 2"/>
          <p:cNvSpPr/>
          <p:nvPr/>
        </p:nvSpPr>
        <p:spPr>
          <a:xfrm>
            <a:off x="7330844" y="2556019"/>
            <a:ext cx="3154018" cy="2902226"/>
          </a:xfrm>
          <a:prstGeom prst="accentBorderCallout1">
            <a:avLst>
              <a:gd name="adj1" fmla="val 18750"/>
              <a:gd name="adj2" fmla="val -8333"/>
              <a:gd name="adj3" fmla="val -12445"/>
              <a:gd name="adj4" fmla="val -3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Robotica/automazione</a:t>
            </a:r>
          </a:p>
          <a:p>
            <a:pPr algn="ctr"/>
            <a:r>
              <a:rPr lang="it-IT" sz="2000" dirty="0"/>
              <a:t>Industrial Internet of </a:t>
            </a:r>
            <a:r>
              <a:rPr lang="it-IT" sz="2000" dirty="0" err="1"/>
              <a:t>Things</a:t>
            </a:r>
            <a:endParaRPr lang="it-IT" sz="2000" dirty="0"/>
          </a:p>
          <a:p>
            <a:pPr algn="ctr"/>
            <a:r>
              <a:rPr lang="it-IT" sz="2000" dirty="0"/>
              <a:t>Smart products</a:t>
            </a:r>
          </a:p>
          <a:p>
            <a:pPr algn="ctr"/>
            <a:r>
              <a:rPr lang="it-IT" sz="2000" dirty="0"/>
              <a:t>Stampa 3D</a:t>
            </a:r>
          </a:p>
          <a:p>
            <a:pPr algn="ctr"/>
            <a:r>
              <a:rPr lang="it-IT" sz="2000" dirty="0"/>
              <a:t>Mixed reality</a:t>
            </a:r>
          </a:p>
          <a:p>
            <a:pPr algn="ctr"/>
            <a:r>
              <a:rPr lang="it-IT" sz="2000" dirty="0"/>
              <a:t>Big data</a:t>
            </a:r>
          </a:p>
          <a:p>
            <a:pPr algn="ctr"/>
            <a:r>
              <a:rPr lang="it-IT" sz="2000" dirty="0"/>
              <a:t>Virtualizzazione sistemi IT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5502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 ricerca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partner</a:t>
            </a:r>
          </a:p>
          <a:p>
            <a:r>
              <a:rPr lang="it-IT" dirty="0"/>
              <a:t>Centro SELISI Università Ca’ </a:t>
            </a:r>
            <a:r>
              <a:rPr lang="it-IT" dirty="0" err="1"/>
              <a:t>Foscari</a:t>
            </a:r>
            <a:r>
              <a:rPr lang="it-IT" dirty="0"/>
              <a:t> Venezia</a:t>
            </a:r>
          </a:p>
          <a:p>
            <a:r>
              <a:rPr lang="it-IT" dirty="0"/>
              <a:t>CCIAA Treviso-Belluno</a:t>
            </a:r>
          </a:p>
          <a:p>
            <a:r>
              <a:rPr lang="it-IT" dirty="0"/>
              <a:t>Osservatorio Economico Sociale TV</a:t>
            </a:r>
          </a:p>
          <a:p>
            <a:r>
              <a:rPr lang="it-IT" dirty="0"/>
              <a:t>t2i – trasferimento tecnologico e innovazione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 ricerca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fasi</a:t>
            </a:r>
          </a:p>
          <a:p>
            <a:r>
              <a:rPr lang="it-IT" dirty="0"/>
              <a:t>Questionario on-line – da luglio a settembre 2016</a:t>
            </a:r>
          </a:p>
          <a:p>
            <a:r>
              <a:rPr lang="it-IT" dirty="0"/>
              <a:t>Interviste di approfondimento – da ottobre 2016 a gennaio 2017</a:t>
            </a:r>
          </a:p>
          <a:p>
            <a:r>
              <a:rPr lang="it-IT" dirty="0"/>
              <a:t>Collegamenti con banche dati esterne – da settembre a dicembre 2016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4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4" y="187394"/>
            <a:ext cx="8944168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 ricerca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numeri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41910"/>
              </p:ext>
            </p:extLst>
          </p:nvPr>
        </p:nvGraphicFramePr>
        <p:xfrm>
          <a:off x="1540694" y="2600402"/>
          <a:ext cx="8944168" cy="249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6042">
                  <a:extLst>
                    <a:ext uri="{9D8B030D-6E8A-4147-A177-3AD203B41FA5}">
                      <a16:colId xmlns:a16="http://schemas.microsoft.com/office/drawing/2014/main" val="2915413599"/>
                    </a:ext>
                  </a:extLst>
                </a:gridCol>
                <a:gridCol w="2236042">
                  <a:extLst>
                    <a:ext uri="{9D8B030D-6E8A-4147-A177-3AD203B41FA5}">
                      <a16:colId xmlns:a16="http://schemas.microsoft.com/office/drawing/2014/main" val="1696957648"/>
                    </a:ext>
                  </a:extLst>
                </a:gridCol>
                <a:gridCol w="2236042">
                  <a:extLst>
                    <a:ext uri="{9D8B030D-6E8A-4147-A177-3AD203B41FA5}">
                      <a16:colId xmlns:a16="http://schemas.microsoft.com/office/drawing/2014/main" val="2992711276"/>
                    </a:ext>
                  </a:extLst>
                </a:gridCol>
                <a:gridCol w="2236042">
                  <a:extLst>
                    <a:ext uri="{9D8B030D-6E8A-4147-A177-3AD203B41FA5}">
                      <a16:colId xmlns:a16="http://schemas.microsoft.com/office/drawing/2014/main" val="140492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Questionari inviati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Risposte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Tasso di risposta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0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Manifattura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8.010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89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Costruzioni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16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Terziario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2.810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147547"/>
                  </a:ext>
                </a:extLst>
              </a:tr>
            </a:tbl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0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4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Diversi gradi di conoscenza e utilizzo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4230"/>
              </p:ext>
            </p:extLst>
          </p:nvPr>
        </p:nvGraphicFramePr>
        <p:xfrm>
          <a:off x="2421448" y="2190945"/>
          <a:ext cx="7182660" cy="364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50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Utilizzo multiplo di tecnologie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4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1C4B21C-3BDB-48C3-9B38-D1B2008A4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838" y="2187890"/>
            <a:ext cx="5641879" cy="35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695" y="187394"/>
            <a:ext cx="8944167" cy="1153375"/>
          </a:xfrm>
        </p:spPr>
        <p:txBody>
          <a:bodyPr anchor="b">
            <a:norm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Risultati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Principali motivi di utilizzo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83140"/>
              </p:ext>
            </p:extLst>
          </p:nvPr>
        </p:nvGraphicFramePr>
        <p:xfrm>
          <a:off x="2821903" y="2231186"/>
          <a:ext cx="638175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5015880" y="6542775"/>
            <a:ext cx="643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6949183" y="5912656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850605"/>
            <a:ext cx="3132693" cy="6168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" y="5805453"/>
            <a:ext cx="782001" cy="782001"/>
          </a:xfrm>
          <a:prstGeom prst="rect">
            <a:avLst/>
          </a:prstGeom>
        </p:spPr>
      </p:pic>
      <p:pic>
        <p:nvPicPr>
          <p:cNvPr id="21" name="Picture 5" descr="logo unive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5011137" y="5763578"/>
            <a:ext cx="2003283" cy="7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1335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1195</Words>
  <Application>Microsoft Office PowerPoint</Application>
  <PresentationFormat>Widescreen</PresentationFormat>
  <Paragraphs>280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Presentation1</vt:lpstr>
      <vt:lpstr>Presentazione standard di PowerPoint</vt:lpstr>
      <vt:lpstr>Schema intervento</vt:lpstr>
      <vt:lpstr>Obiettivi</vt:lpstr>
      <vt:lpstr>La ricerca</vt:lpstr>
      <vt:lpstr>La ricerca</vt:lpstr>
      <vt:lpstr>La ricerca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Dejan Pejcic</dc:creator>
  <cp:lastModifiedBy>Dejan Pejcic</cp:lastModifiedBy>
  <cp:revision>107</cp:revision>
  <dcterms:created xsi:type="dcterms:W3CDTF">2017-05-22T09:45:45Z</dcterms:created>
  <dcterms:modified xsi:type="dcterms:W3CDTF">2017-11-06T09:17:21Z</dcterms:modified>
</cp:coreProperties>
</file>